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63" r:id="rId5"/>
    <p:sldId id="282" r:id="rId6"/>
    <p:sldId id="283" r:id="rId7"/>
    <p:sldId id="284" r:id="rId8"/>
    <p:sldId id="285" r:id="rId9"/>
    <p:sldId id="281" r:id="rId10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74"/>
  </p:normalViewPr>
  <p:slideViewPr>
    <p:cSldViewPr snapToGrid="0">
      <p:cViewPr>
        <p:scale>
          <a:sx n="81" d="100"/>
          <a:sy n="81" d="100"/>
        </p:scale>
        <p:origin x="-300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40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84D98C1-1D35-4AC1-86CE-3983443D2DC2}" type="datetime1">
              <a:rPr lang="ru-RU" smtClean="0"/>
              <a:t>05.11.2021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xmlns="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FAA0D8-202C-4D3D-887A-429ECB6FF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08F80-7E6B-44D5-A446-1C0594CA0811}" type="datetime1">
              <a:rPr lang="ru-RU" smtClean="0"/>
              <a:pPr/>
              <a:t>05.11.2021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014E932-560F-4669-93FB-097F2F5C118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19864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202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821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915128" y="1397977"/>
            <a:ext cx="8361229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A44D028-484A-4016-A0FD-DCEBE353592D}" type="datetime1">
              <a:rPr lang="ru-RU" noProof="0" smtClean="0"/>
              <a:t>05.11.2021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5" name="Г-образная фигура 14">
            <a:extLst>
              <a:ext uri="{FF2B5EF4-FFF2-40B4-BE49-F238E27FC236}">
                <a16:creationId xmlns:a16="http://schemas.microsoft.com/office/drawing/2014/main" xmlns="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B0B504-960D-4FF3-82DC-E4C3635A674B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:a16="http://schemas.microsoft.com/office/drawing/2014/main" xmlns="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0" name="Г-образная фигура 9">
            <a:extLst>
              <a:ext uri="{FF2B5EF4-FFF2-40B4-BE49-F238E27FC236}">
                <a16:creationId xmlns:a16="http://schemas.microsoft.com/office/drawing/2014/main" xmlns="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DF7B7-CD0A-4A43-BE35-20EDFB8432A1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6F59C7-98D5-4FFA-80E3-9889813E74BE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, второй вариант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Г-образная фигура 9">
            <a:extLst>
              <a:ext uri="{FF2B5EF4-FFF2-40B4-BE49-F238E27FC236}">
                <a16:creationId xmlns:a16="http://schemas.microsoft.com/office/drawing/2014/main" xmlns="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Прямоугольник 8" title="Боковая панель">
            <a:extLst>
              <a:ext uri="{FF2B5EF4-FFF2-40B4-BE49-F238E27FC236}">
                <a16:creationId xmlns:a16="http://schemas.microsoft.com/office/drawing/2014/main" xmlns="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397977" y="1151796"/>
            <a:ext cx="9504485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7FB405CF-C7E9-4233-9137-7641E9EC63E9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:a16="http://schemas.microsoft.com/office/drawing/2014/main" xmlns="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720213"/>
          </a:xfrm>
        </p:spPr>
        <p:txBody>
          <a:bodyPr rtlCol="0">
            <a:no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382729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2538B1-C940-4406-BCB8-DC91D6A15B03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cxnSp>
        <p:nvCxnSpPr>
          <p:cNvPr id="7" name="Прямая соединительная линия 6">
            <a:extLst>
              <a:ext uri="{FF2B5EF4-FFF2-40B4-BE49-F238E27FC236}">
                <a16:creationId xmlns:a16="http://schemas.microsoft.com/office/drawing/2014/main" xmlns="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 и рисунком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xmlns="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55F6BDF-291F-4C2E-B9D8-9EC1D2DC17B1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Рисунок 12">
            <a:extLst>
              <a:ext uri="{FF2B5EF4-FFF2-40B4-BE49-F238E27FC236}">
                <a16:creationId xmlns:a16="http://schemas.microsoft.com/office/drawing/2014/main" xmlns="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7" name="Объект 15">
            <a:extLst>
              <a:ext uri="{FF2B5EF4-FFF2-40B4-BE49-F238E27FC236}">
                <a16:creationId xmlns:a16="http://schemas.microsoft.com/office/drawing/2014/main" xmlns="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:a16="http://schemas.microsoft.com/office/drawing/2014/main" xmlns="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:a16="http://schemas.microsoft.com/office/drawing/2014/main" xmlns="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:a16="http://schemas.microsoft.com/office/drawing/2014/main" xmlns="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6533E58D-9F3B-48E0-8486-BA34FFA7DE3F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:a16="http://schemas.microsoft.com/office/drawing/2014/main" xmlns="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:a16="http://schemas.microsoft.com/office/drawing/2014/main" xmlns="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:a16="http://schemas.microsoft.com/office/drawing/2014/main" xmlns="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xmlns="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 rtl="0">
              <a:buNone/>
            </a:pPr>
            <a:r>
              <a:rPr lang="ru-RU" noProof="0"/>
              <a:t>Образец текста</a:t>
            </a:r>
          </a:p>
          <a:p>
            <a:pPr marL="0" lvl="1" indent="0" algn="ctr" rtl="0">
              <a:buNone/>
            </a:pPr>
            <a:r>
              <a:rPr lang="ru-RU" noProof="0"/>
              <a:t>Второй уровень</a:t>
            </a:r>
          </a:p>
          <a:p>
            <a:pPr marL="0" lvl="2" indent="0" algn="ctr" rtl="0">
              <a:buNone/>
            </a:pPr>
            <a:r>
              <a:rPr lang="ru-RU" noProof="0"/>
              <a:t>Третий уровень</a:t>
            </a:r>
          </a:p>
          <a:p>
            <a:pPr marL="0" lvl="3" indent="0" algn="ctr" rtl="0">
              <a:buNone/>
            </a:pPr>
            <a:r>
              <a:rPr lang="ru-RU" noProof="0"/>
              <a:t>Четвертый уровень</a:t>
            </a:r>
          </a:p>
          <a:p>
            <a:pPr marL="0" lvl="4" indent="0" algn="ctr" rtl="0">
              <a:buNone/>
            </a:pPr>
            <a:r>
              <a:rPr lang="ru-RU" noProof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, 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3"/>
              </a:solidFill>
            </a:endParaRPr>
          </a:p>
        </p:txBody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:a16="http://schemas.microsoft.com/office/drawing/2014/main" xmlns="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44414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E8A9B8D-2AF0-47C1-AFB2-AFA473452CA4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xmlns="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rtlCol="0"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:a16="http://schemas.microsoft.com/office/drawing/2014/main" xmlns="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:a16="http://schemas.microsoft.com/office/drawing/2014/main" xmlns="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:a16="http://schemas.microsoft.com/office/drawing/2014/main" xmlns="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36176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20DE436B-AA2E-4BBC-9B20-7E2E324BF6AF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9" name="Рисунок 18">
            <a:extLst>
              <a:ext uri="{FF2B5EF4-FFF2-40B4-BE49-F238E27FC236}">
                <a16:creationId xmlns:a16="http://schemas.microsoft.com/office/drawing/2014/main" xmlns="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:a16="http://schemas.microsoft.com/office/drawing/2014/main" xmlns="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:a16="http://schemas.microsoft.com/office/drawing/2014/main" xmlns="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39766FF-2E5B-4390-A077-3C50F4CE4E45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Г-образная фигура 8">
            <a:extLst>
              <a:ext uri="{FF2B5EF4-FFF2-40B4-BE49-F238E27FC236}">
                <a16:creationId xmlns:a16="http://schemas.microsoft.com/office/drawing/2014/main" xmlns="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D6DC7A-2B30-4DA5-83AF-530085FAEFDA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Боковая панель">
            <a:extLst>
              <a:ext uri="{FF2B5EF4-FFF2-40B4-BE49-F238E27FC236}">
                <a16:creationId xmlns:a16="http://schemas.microsoft.com/office/drawing/2014/main" xmlns="" id="{FFA7AFEF-D97A-4A94-A884-7F95E91332B7}"/>
              </a:ext>
            </a:extLst>
          </p:cNvPr>
          <p:cNvSpPr/>
          <p:nvPr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983497E4-9A7A-409D-84E3-BA65B26BE651}" type="datetime1">
              <a:rPr lang="ru-RU" noProof="0" smtClean="0"/>
              <a:t>05.11.2021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algn="ctr"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Боковая панель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247" y="1284573"/>
            <a:ext cx="8361229" cy="862144"/>
          </a:xfrm>
        </p:spPr>
        <p:txBody>
          <a:bodyPr rtlCol="0"/>
          <a:lstStyle/>
          <a:p>
            <a:r>
              <a:rPr lang="ru-RU" sz="4000" b="1" dirty="0" err="1" smtClean="0"/>
              <a:t>Тілдік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ресурстар</a:t>
            </a:r>
            <a:endParaRPr lang="ru-RU" sz="4000" cap="none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1889247" y="2246254"/>
            <a:ext cx="8661522" cy="118274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/>
              <a:t>Модуль: </a:t>
            </a:r>
            <a:r>
              <a:rPr lang="ru-RU" sz="2800" b="1" dirty="0" err="1"/>
              <a:t>мәліметтер</a:t>
            </a:r>
            <a:r>
              <a:rPr lang="ru-RU" sz="2800" b="1" dirty="0"/>
              <a:t> </a:t>
            </a:r>
            <a:r>
              <a:rPr lang="ru-RU" sz="2800" b="1" dirty="0" err="1"/>
              <a:t>базасы</a:t>
            </a:r>
            <a:r>
              <a:rPr lang="ru-RU" sz="2800" b="1" dirty="0"/>
              <a:t> </a:t>
            </a:r>
            <a:r>
              <a:rPr lang="en-US" sz="2800" b="1" dirty="0"/>
              <a:t>LR </a:t>
            </a:r>
            <a:r>
              <a:rPr lang="ru-RU" sz="2800" b="1" dirty="0" err="1"/>
              <a:t>ретінде</a:t>
            </a:r>
            <a:r>
              <a:rPr lang="ru-RU" sz="2800" b="1" dirty="0"/>
              <a:t>. ЖАЗБАША ЖӘНЕ АУЫЗША ТІЛДІК ДЕРЕКТЕРГЕ АРНАЛҒАН ДЕРЕКҚОРЛАР</a:t>
            </a:r>
            <a:endParaRPr lang="ru-RU" sz="2800" dirty="0"/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2654026" y="-69785"/>
            <a:ext cx="6831673" cy="757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/>
              <a:t> </a:t>
            </a:r>
            <a:r>
              <a:rPr lang="ru-RU" sz="2000" b="1" dirty="0" err="1" smtClean="0"/>
              <a:t>әл-Фараби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атындағы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ҚазҰУ</a:t>
            </a:r>
            <a:endParaRPr lang="ru-RU" sz="2000" b="1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xmlns="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3272154" y="6424593"/>
            <a:ext cx="6831673" cy="433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/>
              <a:t>2021-2022</a:t>
            </a:r>
            <a:endParaRPr lang="ru-RU" sz="2000" b="1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2073507" y="3429000"/>
            <a:ext cx="8361229" cy="133749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 </a:t>
            </a:r>
            <a:r>
              <a:rPr lang="ru-RU" sz="2800" dirty="0" err="1" smtClean="0"/>
              <a:t>Дәріс</a:t>
            </a:r>
            <a:r>
              <a:rPr lang="ru-RU" sz="2800" dirty="0" smtClean="0"/>
              <a:t> №11</a:t>
            </a:r>
            <a:r>
              <a:rPr lang="ru-RU" sz="2800" dirty="0" smtClean="0"/>
              <a:t>. </a:t>
            </a:r>
            <a:r>
              <a:rPr lang="ru-RU" sz="2800" dirty="0" err="1"/>
              <a:t>Терминологиялық</a:t>
            </a:r>
            <a:r>
              <a:rPr lang="ru-RU" sz="2800" dirty="0"/>
              <a:t> </a:t>
            </a:r>
            <a:r>
              <a:rPr lang="ru-RU" sz="2800" dirty="0" err="1"/>
              <a:t>мәліметтер</a:t>
            </a:r>
            <a:r>
              <a:rPr lang="ru-RU" sz="2800" dirty="0"/>
              <a:t> </a:t>
            </a:r>
            <a:r>
              <a:rPr lang="ru-RU" sz="2800" dirty="0" err="1"/>
              <a:t>базасы</a:t>
            </a:r>
            <a:r>
              <a:rPr lang="ru-RU" sz="2800" dirty="0"/>
              <a:t> </a:t>
            </a:r>
            <a:r>
              <a:rPr lang="ru-RU" sz="2800" dirty="0" smtClean="0"/>
              <a:t>.</a:t>
            </a:r>
            <a:r>
              <a:rPr lang="en-US" sz="2800" dirty="0" smtClean="0"/>
              <a:t>LR </a:t>
            </a:r>
            <a:r>
              <a:rPr lang="ru-RU" sz="2800" dirty="0" err="1"/>
              <a:t>мәліметтер</a:t>
            </a:r>
            <a:r>
              <a:rPr lang="ru-RU" sz="2800" dirty="0"/>
              <a:t> </a:t>
            </a:r>
            <a:r>
              <a:rPr lang="ru-RU" sz="2800" dirty="0" err="1"/>
              <a:t>базасының</a:t>
            </a:r>
            <a:r>
              <a:rPr lang="ru-RU" sz="2800" dirty="0"/>
              <a:t> </a:t>
            </a:r>
            <a:r>
              <a:rPr lang="ru-RU" sz="2800" dirty="0" err="1"/>
              <a:t>түрі</a:t>
            </a:r>
            <a:r>
              <a:rPr lang="ru-RU" sz="2800" dirty="0"/>
              <a:t> </a:t>
            </a:r>
            <a:r>
              <a:rPr lang="ru-RU" sz="2800" dirty="0" err="1" smtClean="0"/>
              <a:t>ретінде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24638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410308"/>
            <a:ext cx="9601200" cy="995705"/>
          </a:xfrm>
        </p:spPr>
        <p:txBody>
          <a:bodyPr/>
          <a:lstStyle/>
          <a:p>
            <a:pPr algn="ctr"/>
            <a:r>
              <a:rPr lang="ru-RU" sz="3200" dirty="0" err="1"/>
              <a:t>Терминологиялық</a:t>
            </a:r>
            <a:r>
              <a:rPr lang="ru-RU" sz="3200" dirty="0"/>
              <a:t> </a:t>
            </a:r>
            <a:r>
              <a:rPr lang="ru-RU" sz="3200" dirty="0" err="1"/>
              <a:t>деректер</a:t>
            </a:r>
            <a:r>
              <a:rPr lang="ru-RU" sz="3200" dirty="0"/>
              <a:t> </a:t>
            </a:r>
            <a:r>
              <a:rPr lang="ru-RU" sz="3200" dirty="0" err="1"/>
              <a:t>базасы</a:t>
            </a:r>
            <a:r>
              <a:rPr lang="ru-RU" sz="3200" dirty="0"/>
              <a:t> </a:t>
            </a:r>
            <a:r>
              <a:rPr lang="ru-RU" sz="3200" dirty="0" err="1"/>
              <a:t>тілдік</a:t>
            </a:r>
            <a:r>
              <a:rPr lang="ru-RU" sz="3200" dirty="0"/>
              <a:t> ресурс </a:t>
            </a:r>
            <a:r>
              <a:rPr lang="ru-RU" sz="3200" dirty="0" err="1"/>
              <a:t>ретінде</a:t>
            </a:r>
            <a:r>
              <a:rPr lang="ru-RU" sz="3200" dirty="0"/>
              <a:t/>
            </a:r>
            <a:br>
              <a:rPr lang="ru-RU" sz="3200" dirty="0"/>
            </a:b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8488" y="1786423"/>
            <a:ext cx="9601200" cy="4382729"/>
          </a:xfrm>
        </p:spPr>
        <p:txBody>
          <a:bodyPr/>
          <a:lstStyle/>
          <a:p>
            <a:r>
              <a:rPr lang="ru-RU" sz="2000" dirty="0" err="1"/>
              <a:t>Деректер</a:t>
            </a:r>
            <a:r>
              <a:rPr lang="ru-RU" sz="2000" dirty="0"/>
              <a:t> </a:t>
            </a:r>
            <a:r>
              <a:rPr lang="kk-KZ" sz="2000" dirty="0" smtClean="0"/>
              <a:t>қоры</a:t>
            </a:r>
            <a:r>
              <a:rPr lang="ru-RU" sz="2000" dirty="0" smtClean="0"/>
              <a:t> </a:t>
            </a:r>
            <a:r>
              <a:rPr lang="ru-RU" sz="2000" dirty="0"/>
              <a:t>(</a:t>
            </a:r>
            <a:r>
              <a:rPr lang="ru-RU" sz="2000" dirty="0" smtClean="0"/>
              <a:t>ДҚ) </a:t>
            </a:r>
            <a:r>
              <a:rPr lang="ru-RU" sz="2000" dirty="0"/>
              <a:t>— </a:t>
            </a:r>
            <a:r>
              <a:rPr lang="ru-RU" sz="2000" dirty="0" err="1"/>
              <a:t>белгілі</a:t>
            </a:r>
            <a:r>
              <a:rPr lang="ru-RU" sz="2000" dirty="0"/>
              <a:t>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ережелерге</a:t>
            </a:r>
            <a:r>
              <a:rPr lang="ru-RU" sz="2000" dirty="0"/>
              <a:t> </a:t>
            </a:r>
            <a:r>
              <a:rPr lang="ru-RU" sz="2000" dirty="0" err="1"/>
              <a:t>сәйкес</a:t>
            </a:r>
            <a:r>
              <a:rPr lang="ru-RU" sz="2000" dirty="0"/>
              <a:t> </a:t>
            </a:r>
            <a:r>
              <a:rPr lang="ru-RU" sz="2000" dirty="0" err="1"/>
              <a:t>ұйымдастырылған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компьютердің</a:t>
            </a:r>
            <a:r>
              <a:rPr lang="ru-RU" sz="2000" dirty="0"/>
              <a:t> </a:t>
            </a:r>
            <a:r>
              <a:rPr lang="ru-RU" sz="2000" dirty="0" err="1"/>
              <a:t>жадында</a:t>
            </a:r>
            <a:r>
              <a:rPr lang="ru-RU" sz="2000" dirty="0"/>
              <a:t> </a:t>
            </a:r>
            <a:r>
              <a:rPr lang="ru-RU" sz="2000" dirty="0" err="1"/>
              <a:t>сақталатын</a:t>
            </a:r>
            <a:r>
              <a:rPr lang="ru-RU" sz="2000" dirty="0"/>
              <a:t>, </a:t>
            </a:r>
            <a:r>
              <a:rPr lang="ru-RU" sz="2000" dirty="0" err="1"/>
              <a:t>белгілі</a:t>
            </a:r>
            <a:r>
              <a:rPr lang="ru-RU" sz="2000" dirty="0"/>
              <a:t>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пәндік</a:t>
            </a:r>
            <a:r>
              <a:rPr lang="ru-RU" sz="2000" dirty="0"/>
              <a:t> </a:t>
            </a:r>
            <a:r>
              <a:rPr lang="ru-RU" sz="2000" dirty="0" err="1"/>
              <a:t>аймақтың</a:t>
            </a:r>
            <a:r>
              <a:rPr lang="ru-RU" sz="2000" dirty="0"/>
              <a:t> </a:t>
            </a:r>
            <a:r>
              <a:rPr lang="ru-RU" sz="2000" dirty="0" err="1"/>
              <a:t>қазіргі</a:t>
            </a:r>
            <a:r>
              <a:rPr lang="ru-RU" sz="2000" dirty="0"/>
              <a:t> </a:t>
            </a:r>
            <a:r>
              <a:rPr lang="ru-RU" sz="2000" dirty="0" err="1"/>
              <a:t>жағдайын</a:t>
            </a:r>
            <a:r>
              <a:rPr lang="ru-RU" sz="2000" dirty="0"/>
              <a:t> </a:t>
            </a:r>
            <a:r>
              <a:rPr lang="ru-RU" sz="2000" dirty="0" err="1"/>
              <a:t>сипаттайтын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пайдаланушылардың</a:t>
            </a:r>
            <a:r>
              <a:rPr lang="ru-RU" sz="2000" dirty="0"/>
              <a:t> </a:t>
            </a:r>
            <a:r>
              <a:rPr lang="ru-RU" sz="2000" dirty="0" err="1"/>
              <a:t>ақпараттық</a:t>
            </a:r>
            <a:r>
              <a:rPr lang="ru-RU" sz="2000" dirty="0"/>
              <a:t> </a:t>
            </a:r>
            <a:r>
              <a:rPr lang="ru-RU" sz="2000" dirty="0" err="1"/>
              <a:t>қажеттіліктерін</a:t>
            </a:r>
            <a:r>
              <a:rPr lang="ru-RU" sz="2000" dirty="0"/>
              <a:t> </a:t>
            </a:r>
            <a:r>
              <a:rPr lang="ru-RU" sz="2000" dirty="0" err="1"/>
              <a:t>қанағаттандыру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қолданылатын</a:t>
            </a:r>
            <a:r>
              <a:rPr lang="ru-RU" sz="2000" dirty="0"/>
              <a:t> </a:t>
            </a:r>
            <a:r>
              <a:rPr lang="ru-RU" sz="2000" dirty="0" err="1"/>
              <a:t>мәліметтер</a:t>
            </a:r>
            <a:r>
              <a:rPr lang="ru-RU" sz="2000" dirty="0"/>
              <a:t> </a:t>
            </a:r>
            <a:r>
              <a:rPr lang="ru-RU" sz="2000" dirty="0" err="1"/>
              <a:t>жиынтығы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ДҚ-</a:t>
            </a:r>
            <a:r>
              <a:rPr lang="ru-RU" sz="2000" dirty="0" err="1" smtClean="0"/>
              <a:t>дағы</a:t>
            </a:r>
            <a:r>
              <a:rPr lang="ru-RU" sz="2000" dirty="0" smtClean="0"/>
              <a:t> </a:t>
            </a:r>
            <a:r>
              <a:rPr lang="ru-RU" sz="2000" dirty="0" err="1"/>
              <a:t>деректер</a:t>
            </a:r>
            <a:r>
              <a:rPr lang="ru-RU" sz="2000" dirty="0"/>
              <a:t> </a:t>
            </a:r>
            <a:r>
              <a:rPr lang="ru-RU" sz="2000" dirty="0" err="1"/>
              <a:t>оларды</a:t>
            </a:r>
            <a:r>
              <a:rPr lang="ru-RU" sz="2000" dirty="0"/>
              <a:t> </a:t>
            </a:r>
            <a:r>
              <a:rPr lang="ru-RU" sz="2000" dirty="0" err="1"/>
              <a:t>есептеу</a:t>
            </a:r>
            <a:r>
              <a:rPr lang="ru-RU" sz="2000" dirty="0"/>
              <a:t> </a:t>
            </a:r>
            <a:r>
              <a:rPr lang="ru-RU" sz="2000" dirty="0" err="1"/>
              <a:t>жүйесінде</a:t>
            </a:r>
            <a:r>
              <a:rPr lang="ru-RU" sz="2000" dirty="0"/>
              <a:t> </a:t>
            </a:r>
            <a:r>
              <a:rPr lang="ru-RU" sz="2000" dirty="0" err="1"/>
              <a:t>тиімді</a:t>
            </a:r>
            <a:r>
              <a:rPr lang="ru-RU" sz="2000" dirty="0"/>
              <a:t> </a:t>
            </a:r>
            <a:r>
              <a:rPr lang="ru-RU" sz="2000" dirty="0" err="1"/>
              <a:t>іздеу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өңдеу</a:t>
            </a:r>
            <a:r>
              <a:rPr lang="ru-RU" sz="2000" dirty="0"/>
              <a:t> </a:t>
            </a:r>
            <a:r>
              <a:rPr lang="ru-RU" sz="2000" dirty="0" err="1"/>
              <a:t>мүмкіндігін</a:t>
            </a:r>
            <a:r>
              <a:rPr lang="ru-RU" sz="2000" dirty="0"/>
              <a:t> </a:t>
            </a:r>
            <a:r>
              <a:rPr lang="ru-RU" sz="2000" dirty="0" err="1"/>
              <a:t>қамтамасыз</a:t>
            </a:r>
            <a:r>
              <a:rPr lang="ru-RU" sz="2000" dirty="0"/>
              <a:t> </a:t>
            </a:r>
            <a:r>
              <a:rPr lang="ru-RU" sz="2000" dirty="0" err="1"/>
              <a:t>ету</a:t>
            </a:r>
            <a:r>
              <a:rPr lang="ru-RU" sz="2000" dirty="0"/>
              <a:t> </a:t>
            </a:r>
            <a:r>
              <a:rPr lang="ru-RU" sz="2000" dirty="0" err="1"/>
              <a:t>мақсатында</a:t>
            </a:r>
            <a:r>
              <a:rPr lang="ru-RU" sz="2000" dirty="0"/>
              <a:t> </a:t>
            </a:r>
            <a:r>
              <a:rPr lang="ru-RU" sz="2000" dirty="0" err="1"/>
              <a:t>логикалық</a:t>
            </a:r>
            <a:r>
              <a:rPr lang="ru-RU" sz="2000" dirty="0"/>
              <a:t> </a:t>
            </a:r>
            <a:r>
              <a:rPr lang="ru-RU" sz="2000" dirty="0" err="1"/>
              <a:t>құрылымдалған</a:t>
            </a:r>
            <a:r>
              <a:rPr lang="ru-RU" sz="2000" dirty="0"/>
              <a:t> (</a:t>
            </a:r>
            <a:r>
              <a:rPr lang="ru-RU" sz="2000" dirty="0" err="1"/>
              <a:t>жүйеленген</a:t>
            </a:r>
            <a:r>
              <a:rPr lang="ru-RU" sz="2000" dirty="0" smtClean="0"/>
              <a:t>).</a:t>
            </a:r>
          </a:p>
          <a:p>
            <a:pPr marL="0" indent="0">
              <a:buNone/>
            </a:pPr>
            <a:r>
              <a:rPr lang="ru-RU" sz="2000" dirty="0"/>
              <a:t>ДБ </a:t>
            </a:r>
            <a:r>
              <a:rPr lang="ru-RU" sz="2000" dirty="0" err="1" smtClean="0"/>
              <a:t>қамтиды</a:t>
            </a:r>
            <a:r>
              <a:rPr lang="ru-RU" sz="2000" dirty="0" smtClean="0"/>
              <a:t>:</a:t>
            </a:r>
          </a:p>
          <a:p>
            <a:r>
              <a:rPr lang="ru-RU" sz="2000" dirty="0" err="1" smtClean="0"/>
              <a:t>деректер</a:t>
            </a:r>
            <a:endParaRPr lang="ru-RU" sz="2000" dirty="0" smtClean="0"/>
          </a:p>
          <a:p>
            <a:r>
              <a:rPr lang="ru-RU" sz="2000" dirty="0" err="1" smtClean="0"/>
              <a:t>мәліметтер</a:t>
            </a:r>
            <a:r>
              <a:rPr lang="ru-RU" sz="2000" dirty="0" smtClean="0"/>
              <a:t> </a:t>
            </a:r>
            <a:r>
              <a:rPr lang="ru-RU" sz="2000" dirty="0" err="1"/>
              <a:t>базасының</a:t>
            </a:r>
            <a:r>
              <a:rPr lang="ru-RU" sz="2000" dirty="0"/>
              <a:t> </a:t>
            </a:r>
            <a:r>
              <a:rPr lang="ru-RU" sz="2000" dirty="0" err="1"/>
              <a:t>логикалық</a:t>
            </a:r>
            <a:r>
              <a:rPr lang="ru-RU" sz="2000" dirty="0"/>
              <a:t> </a:t>
            </a:r>
            <a:r>
              <a:rPr lang="ru-RU" sz="2000" dirty="0" err="1"/>
              <a:t>құрылымын</a:t>
            </a:r>
            <a:r>
              <a:rPr lang="ru-RU" sz="2000" dirty="0"/>
              <a:t> </a:t>
            </a:r>
            <a:r>
              <a:rPr lang="ru-RU" sz="2000" dirty="0" err="1"/>
              <a:t>ресми</a:t>
            </a:r>
            <a:r>
              <a:rPr lang="ru-RU" sz="2000" dirty="0"/>
              <a:t> </a:t>
            </a:r>
            <a:r>
              <a:rPr lang="ru-RU" sz="2000" dirty="0" err="1"/>
              <a:t>түрде</a:t>
            </a:r>
            <a:r>
              <a:rPr lang="ru-RU" sz="2000" dirty="0"/>
              <a:t> </a:t>
            </a:r>
            <a:r>
              <a:rPr lang="ru-RU" sz="2000" dirty="0" err="1"/>
              <a:t>сипаттайтын</a:t>
            </a:r>
            <a:r>
              <a:rPr lang="ru-RU" sz="2000" dirty="0"/>
              <a:t> </a:t>
            </a:r>
            <a:r>
              <a:rPr lang="ru-RU" sz="2000" dirty="0" err="1"/>
              <a:t>метадеректер</a:t>
            </a:r>
            <a:r>
              <a:rPr lang="ru-RU" sz="2000" dirty="0"/>
              <a:t> (</a:t>
            </a:r>
            <a:r>
              <a:rPr lang="ru-RU" sz="2000" dirty="0" err="1"/>
              <a:t>кейбір</a:t>
            </a:r>
            <a:r>
              <a:rPr lang="ru-RU" sz="2000" dirty="0"/>
              <a:t> </a:t>
            </a:r>
            <a:r>
              <a:rPr lang="ru-RU" sz="2000" dirty="0" err="1"/>
              <a:t>метамодельге</a:t>
            </a:r>
            <a:r>
              <a:rPr lang="ru-RU" sz="2000" dirty="0"/>
              <a:t> </a:t>
            </a:r>
            <a:r>
              <a:rPr lang="ru-RU" sz="2000" dirty="0" err="1"/>
              <a:t>сәйкес</a:t>
            </a:r>
            <a:r>
              <a:rPr lang="ru-RU" sz="2000" dirty="0"/>
              <a:t>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86108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7053" y="283335"/>
            <a:ext cx="10716768" cy="6703619"/>
          </a:xfrm>
        </p:spPr>
        <p:txBody>
          <a:bodyPr/>
          <a:lstStyle/>
          <a:p>
            <a:r>
              <a:rPr lang="ru-RU" sz="2000" dirty="0"/>
              <a:t>ДҚ </a:t>
            </a:r>
            <a:r>
              <a:rPr lang="ru-RU" sz="2000" dirty="0" err="1"/>
              <a:t>технологиясы</a:t>
            </a:r>
            <a:r>
              <a:rPr lang="ru-RU" sz="2000" dirty="0"/>
              <a:t> </a:t>
            </a:r>
            <a:r>
              <a:rPr lang="ru-RU" sz="2000" dirty="0" err="1"/>
              <a:t>дәстүрлі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электронды</a:t>
            </a:r>
            <a:r>
              <a:rPr lang="ru-RU" sz="2000" dirty="0"/>
              <a:t> </a:t>
            </a:r>
            <a:r>
              <a:rPr lang="ru-RU" sz="2000" dirty="0" err="1"/>
              <a:t>сөздіктерді</a:t>
            </a:r>
            <a:r>
              <a:rPr lang="ru-RU" sz="2000" dirty="0"/>
              <a:t> </a:t>
            </a:r>
            <a:r>
              <a:rPr lang="ru-RU" sz="2000" dirty="0" err="1"/>
              <a:t>жасау</a:t>
            </a:r>
            <a:r>
              <a:rPr lang="ru-RU" sz="2000" dirty="0"/>
              <a:t> </a:t>
            </a:r>
            <a:r>
              <a:rPr lang="ru-RU" sz="2000" dirty="0" err="1"/>
              <a:t>процесінде</a:t>
            </a:r>
            <a:r>
              <a:rPr lang="ru-RU" sz="2000" dirty="0"/>
              <a:t> </a:t>
            </a:r>
            <a:r>
              <a:rPr lang="ru-RU" sz="2000" dirty="0" err="1"/>
              <a:t>қолданылады</a:t>
            </a:r>
            <a:r>
              <a:rPr lang="ru-RU" sz="2000" dirty="0"/>
              <a:t>. </a:t>
            </a:r>
            <a:r>
              <a:rPr lang="ru-RU" sz="2000" dirty="0" err="1"/>
              <a:t>Арнайы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терминологиялық</a:t>
            </a:r>
            <a:r>
              <a:rPr lang="ru-RU" sz="2000" dirty="0"/>
              <a:t> </a:t>
            </a:r>
            <a:r>
              <a:rPr lang="ru-RU" sz="2000" dirty="0" err="1"/>
              <a:t>лексиканың</a:t>
            </a:r>
            <a:r>
              <a:rPr lang="ru-RU" sz="2000" dirty="0"/>
              <a:t> </a:t>
            </a:r>
            <a:r>
              <a:rPr lang="ru-RU" sz="2000" dirty="0" err="1"/>
              <a:t>сөздік</a:t>
            </a:r>
            <a:r>
              <a:rPr lang="ru-RU" sz="2000" dirty="0"/>
              <a:t> </a:t>
            </a:r>
            <a:r>
              <a:rPr lang="ru-RU" sz="2000" dirty="0" err="1"/>
              <a:t>қоры</a:t>
            </a:r>
            <a:r>
              <a:rPr lang="ru-RU" sz="2000" dirty="0"/>
              <a:t> </a:t>
            </a:r>
            <a:r>
              <a:rPr lang="ru-RU" sz="2000" dirty="0" err="1"/>
              <a:t>белсенді</a:t>
            </a:r>
            <a:r>
              <a:rPr lang="ru-RU" sz="2000" dirty="0"/>
              <a:t> </a:t>
            </a:r>
            <a:r>
              <a:rPr lang="ru-RU" sz="2000" dirty="0" err="1"/>
              <a:t>дамуда</a:t>
            </a:r>
            <a:r>
              <a:rPr lang="ru-RU" sz="2000" dirty="0"/>
              <a:t>. </a:t>
            </a:r>
            <a:r>
              <a:rPr lang="ru-RU" sz="2000" dirty="0" err="1"/>
              <a:t>Лингвистикада</a:t>
            </a:r>
            <a:r>
              <a:rPr lang="ru-RU" sz="2000" dirty="0"/>
              <a:t> осы </a:t>
            </a:r>
            <a:r>
              <a:rPr lang="ru-RU" sz="2000" dirty="0" err="1"/>
              <a:t>технологияны</a:t>
            </a:r>
            <a:r>
              <a:rPr lang="ru-RU" sz="2000" dirty="0"/>
              <a:t> </a:t>
            </a:r>
            <a:r>
              <a:rPr lang="ru-RU" sz="2000" dirty="0" err="1"/>
              <a:t>дамыту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осы </a:t>
            </a:r>
            <a:r>
              <a:rPr lang="ru-RU" sz="2000" dirty="0" err="1"/>
              <a:t>типтегі</a:t>
            </a:r>
            <a:r>
              <a:rPr lang="ru-RU" sz="2000" dirty="0"/>
              <a:t> </a:t>
            </a:r>
            <a:r>
              <a:rPr lang="ru-RU" sz="2000" dirty="0" err="1"/>
              <a:t>ресурстарды</a:t>
            </a:r>
            <a:r>
              <a:rPr lang="ru-RU" sz="2000" dirty="0"/>
              <a:t> </a:t>
            </a:r>
            <a:r>
              <a:rPr lang="ru-RU" sz="2000" dirty="0" err="1"/>
              <a:t>құру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келесі</a:t>
            </a:r>
            <a:r>
              <a:rPr lang="ru-RU" sz="2000" dirty="0"/>
              <a:t> </a:t>
            </a:r>
            <a:r>
              <a:rPr lang="ru-RU" sz="2000" dirty="0" err="1"/>
              <a:t>мәселелерді</a:t>
            </a:r>
            <a:r>
              <a:rPr lang="ru-RU" sz="2000" dirty="0"/>
              <a:t> </a:t>
            </a:r>
            <a:r>
              <a:rPr lang="ru-RU" sz="2000" dirty="0" err="1"/>
              <a:t>шешу</a:t>
            </a:r>
            <a:r>
              <a:rPr lang="ru-RU" sz="2000" dirty="0"/>
              <a:t> </a:t>
            </a:r>
            <a:r>
              <a:rPr lang="ru-RU" sz="2000" dirty="0" err="1"/>
              <a:t>қажет</a:t>
            </a:r>
            <a:r>
              <a:rPr lang="ru-RU" sz="2000" dirty="0" smtClean="0"/>
              <a:t>:</a:t>
            </a:r>
          </a:p>
          <a:p>
            <a:r>
              <a:rPr lang="ru-RU" sz="2000" dirty="0" smtClean="0"/>
              <a:t>1</a:t>
            </a:r>
            <a:r>
              <a:rPr lang="ru-RU" sz="2000" dirty="0"/>
              <a:t>)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жағынан</a:t>
            </a:r>
            <a:r>
              <a:rPr lang="ru-RU" sz="2000" dirty="0"/>
              <a:t> </a:t>
            </a:r>
            <a:r>
              <a:rPr lang="ru-RU" sz="2000" dirty="0" err="1"/>
              <a:t>тіл</a:t>
            </a:r>
            <a:r>
              <a:rPr lang="ru-RU" sz="2000" dirty="0"/>
              <a:t> </a:t>
            </a:r>
            <a:r>
              <a:rPr lang="ru-RU" sz="2000" dirty="0" err="1"/>
              <a:t>жүйесінің</a:t>
            </a:r>
            <a:r>
              <a:rPr lang="ru-RU" sz="2000" dirty="0"/>
              <a:t> </a:t>
            </a:r>
            <a:r>
              <a:rPr lang="ru-RU" sz="2000" dirty="0" err="1"/>
              <a:t>құрылымдық</a:t>
            </a:r>
            <a:r>
              <a:rPr lang="ru-RU" sz="2000" dirty="0"/>
              <a:t> </a:t>
            </a:r>
            <a:r>
              <a:rPr lang="ru-RU" sz="2000" dirty="0" err="1"/>
              <a:t>моделін</a:t>
            </a:r>
            <a:r>
              <a:rPr lang="ru-RU" sz="2000" dirty="0"/>
              <a:t> </a:t>
            </a:r>
            <a:r>
              <a:rPr lang="ru-RU" sz="2000" dirty="0" err="1"/>
              <a:t>толықтыруға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нақтылауға</a:t>
            </a:r>
            <a:r>
              <a:rPr lang="ru-RU" sz="2000" dirty="0"/>
              <a:t>, ал </a:t>
            </a:r>
            <a:r>
              <a:rPr lang="ru-RU" sz="2000" dirty="0" err="1"/>
              <a:t>екінші</a:t>
            </a:r>
            <a:r>
              <a:rPr lang="ru-RU" sz="2000" dirty="0"/>
              <a:t> </a:t>
            </a:r>
            <a:r>
              <a:rPr lang="ru-RU" sz="2000" dirty="0" err="1"/>
              <a:t>жағынан</a:t>
            </a:r>
            <a:r>
              <a:rPr lang="ru-RU" sz="2000" dirty="0"/>
              <a:t> – </a:t>
            </a:r>
            <a:r>
              <a:rPr lang="ru-RU" sz="2000" dirty="0" err="1"/>
              <a:t>дискурсивті</a:t>
            </a:r>
            <a:r>
              <a:rPr lang="ru-RU" sz="2000" dirty="0"/>
              <a:t> </a:t>
            </a:r>
            <a:r>
              <a:rPr lang="ru-RU" sz="2000" dirty="0" err="1"/>
              <a:t>салалардың</a:t>
            </a:r>
            <a:r>
              <a:rPr lang="ru-RU" sz="2000" dirty="0"/>
              <a:t> </a:t>
            </a:r>
            <a:r>
              <a:rPr lang="ru-RU" sz="2000" dirty="0" err="1"/>
              <a:t>функционалдық</a:t>
            </a:r>
            <a:r>
              <a:rPr lang="ru-RU" sz="2000" dirty="0"/>
              <a:t> </a:t>
            </a:r>
            <a:r>
              <a:rPr lang="ru-RU" sz="2000" dirty="0" err="1"/>
              <a:t>модельдерін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тұтастай</a:t>
            </a:r>
            <a:r>
              <a:rPr lang="ru-RU" sz="2000" dirty="0"/>
              <a:t> </a:t>
            </a:r>
            <a:r>
              <a:rPr lang="ru-RU" sz="2000" dirty="0" err="1"/>
              <a:t>тіл</a:t>
            </a:r>
            <a:r>
              <a:rPr lang="ru-RU" sz="2000" dirty="0"/>
              <a:t> </a:t>
            </a:r>
            <a:r>
              <a:rPr lang="ru-RU" sz="2000" dirty="0" err="1"/>
              <a:t>жүйесінің</a:t>
            </a:r>
            <a:r>
              <a:rPr lang="ru-RU" sz="2000" dirty="0"/>
              <a:t> </a:t>
            </a:r>
            <a:r>
              <a:rPr lang="ru-RU" sz="2000" dirty="0" err="1"/>
              <a:t>моделін</a:t>
            </a:r>
            <a:r>
              <a:rPr lang="ru-RU" sz="2000" dirty="0"/>
              <a:t> </a:t>
            </a:r>
            <a:r>
              <a:rPr lang="ru-RU" sz="2000" dirty="0" err="1"/>
              <a:t>қалыптастыруға</a:t>
            </a:r>
            <a:r>
              <a:rPr lang="ru-RU" sz="2000" dirty="0"/>
              <a:t> </a:t>
            </a:r>
            <a:r>
              <a:rPr lang="ru-RU" sz="2000" dirty="0" err="1"/>
              <a:t>мүмкіндік</a:t>
            </a:r>
            <a:r>
              <a:rPr lang="ru-RU" sz="2000" dirty="0"/>
              <a:t> </a:t>
            </a:r>
            <a:r>
              <a:rPr lang="ru-RU" sz="2000" dirty="0" err="1"/>
              <a:t>беретін</a:t>
            </a:r>
            <a:r>
              <a:rPr lang="ru-RU" sz="2000" dirty="0"/>
              <a:t> </a:t>
            </a:r>
            <a:r>
              <a:rPr lang="ru-RU" sz="2000" dirty="0" err="1"/>
              <a:t>тіл</a:t>
            </a:r>
            <a:r>
              <a:rPr lang="ru-RU" sz="2000" dirty="0"/>
              <a:t> </a:t>
            </a:r>
            <a:r>
              <a:rPr lang="ru-RU" sz="2000" dirty="0" err="1"/>
              <a:t>деңгейлерінің</a:t>
            </a:r>
            <a:r>
              <a:rPr lang="ru-RU" sz="2000" dirty="0"/>
              <a:t> </a:t>
            </a:r>
            <a:r>
              <a:rPr lang="ru-RU" sz="2000" dirty="0" err="1"/>
              <a:t>бірліктерін</a:t>
            </a:r>
            <a:r>
              <a:rPr lang="ru-RU" sz="2000" dirty="0"/>
              <a:t> (грамматика, </a:t>
            </a:r>
            <a:r>
              <a:rPr lang="ru-RU" sz="2000" dirty="0" err="1"/>
              <a:t>сөздіктер</a:t>
            </a:r>
            <a:r>
              <a:rPr lang="ru-RU" sz="2000" dirty="0"/>
              <a:t>, </a:t>
            </a:r>
            <a:r>
              <a:rPr lang="ru-RU" sz="2000" dirty="0" err="1"/>
              <a:t>фонетикалық</a:t>
            </a:r>
            <a:r>
              <a:rPr lang="ru-RU" sz="2000" dirty="0"/>
              <a:t> </a:t>
            </a:r>
            <a:r>
              <a:rPr lang="ru-RU" sz="2000" dirty="0" err="1"/>
              <a:t>деректер</a:t>
            </a:r>
            <a:r>
              <a:rPr lang="ru-RU" sz="2000" dirty="0"/>
              <a:t> </a:t>
            </a:r>
            <a:r>
              <a:rPr lang="ru-RU" sz="2000" dirty="0" err="1"/>
              <a:t>базасы</a:t>
            </a:r>
            <a:r>
              <a:rPr lang="ru-RU" sz="2000" dirty="0"/>
              <a:t>) </a:t>
            </a:r>
            <a:r>
              <a:rPr lang="ru-RU" sz="2000" dirty="0" err="1"/>
              <a:t>бекітуден</a:t>
            </a:r>
            <a:r>
              <a:rPr lang="ru-RU" sz="2000" dirty="0"/>
              <a:t> </a:t>
            </a:r>
            <a:r>
              <a:rPr lang="ru-RU" sz="2000" dirty="0" err="1"/>
              <a:t>бастап</a:t>
            </a:r>
            <a:r>
              <a:rPr lang="ru-RU" sz="2000" dirty="0"/>
              <a:t> </a:t>
            </a:r>
            <a:r>
              <a:rPr lang="ru-RU" sz="2000" dirty="0" err="1"/>
              <a:t>тұтас</a:t>
            </a:r>
            <a:r>
              <a:rPr lang="ru-RU" sz="2000" dirty="0"/>
              <a:t> </a:t>
            </a:r>
            <a:r>
              <a:rPr lang="ru-RU" sz="2000" dirty="0" err="1"/>
              <a:t>мәтіндерді</a:t>
            </a:r>
            <a:r>
              <a:rPr lang="ru-RU" sz="2000" dirty="0"/>
              <a:t> </a:t>
            </a:r>
            <a:r>
              <a:rPr lang="ru-RU" sz="2000" dirty="0" err="1"/>
              <a:t>бекітуге</a:t>
            </a:r>
            <a:r>
              <a:rPr lang="ru-RU" sz="2000" dirty="0"/>
              <a:t> </a:t>
            </a:r>
            <a:r>
              <a:rPr lang="ru-RU" sz="2000" dirty="0" err="1"/>
              <a:t>дейінгі</a:t>
            </a:r>
            <a:r>
              <a:rPr lang="ru-RU" sz="2000" dirty="0"/>
              <a:t> </a:t>
            </a:r>
            <a:r>
              <a:rPr lang="ru-RU" sz="2000" dirty="0" err="1"/>
              <a:t>эмпирикалық</a:t>
            </a:r>
            <a:r>
              <a:rPr lang="ru-RU" sz="2000" dirty="0"/>
              <a:t> </a:t>
            </a:r>
            <a:r>
              <a:rPr lang="ru-RU" sz="2000" dirty="0" err="1"/>
              <a:t>материалды</a:t>
            </a:r>
            <a:r>
              <a:rPr lang="ru-RU" sz="2000" dirty="0"/>
              <a:t> </a:t>
            </a:r>
            <a:r>
              <a:rPr lang="ru-RU" sz="2000" dirty="0" err="1"/>
              <a:t>құрылымдау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бастапқы</a:t>
            </a:r>
            <a:r>
              <a:rPr lang="ru-RU" sz="2000" dirty="0"/>
              <a:t> </a:t>
            </a:r>
            <a:r>
              <a:rPr lang="ru-RU" sz="2000" dirty="0" err="1"/>
              <a:t>талдау</a:t>
            </a:r>
            <a:r>
              <a:rPr lang="ru-RU" sz="2000" dirty="0"/>
              <a:t> </a:t>
            </a:r>
            <a:r>
              <a:rPr lang="ru-RU" sz="2000" dirty="0" err="1"/>
              <a:t>міндеті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2</a:t>
            </a:r>
            <a:r>
              <a:rPr lang="ru-RU" sz="2000" dirty="0"/>
              <a:t>) </a:t>
            </a:r>
            <a:r>
              <a:rPr lang="ru-RU" sz="2000" dirty="0" err="1"/>
              <a:t>тілдік</a:t>
            </a:r>
            <a:r>
              <a:rPr lang="ru-RU" sz="2000" dirty="0"/>
              <a:t> </a:t>
            </a:r>
            <a:r>
              <a:rPr lang="ru-RU" sz="2000" dirty="0" err="1"/>
              <a:t>деректерді</a:t>
            </a:r>
            <a:r>
              <a:rPr lang="ru-RU" sz="2000" dirty="0"/>
              <a:t> </a:t>
            </a:r>
            <a:r>
              <a:rPr lang="ru-RU" sz="2000" dirty="0" err="1"/>
              <a:t>тіркеудің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сақтаудың</a:t>
            </a:r>
            <a:r>
              <a:rPr lang="ru-RU" sz="2000" dirty="0"/>
              <a:t> </a:t>
            </a:r>
            <a:r>
              <a:rPr lang="ru-RU" sz="2000" dirty="0" err="1"/>
              <a:t>жаңа</a:t>
            </a:r>
            <a:r>
              <a:rPr lang="ru-RU" sz="2000" dirty="0"/>
              <a:t> </a:t>
            </a:r>
            <a:r>
              <a:rPr lang="ru-RU" sz="2000" dirty="0" err="1"/>
              <a:t>тәсілдерін</a:t>
            </a:r>
            <a:r>
              <a:rPr lang="ru-RU" sz="2000" dirty="0"/>
              <a:t> </a:t>
            </a:r>
            <a:r>
              <a:rPr lang="ru-RU" sz="2000" dirty="0" err="1"/>
              <a:t>іздеу</a:t>
            </a:r>
            <a:r>
              <a:rPr lang="ru-RU" sz="2000" dirty="0"/>
              <a:t>, </a:t>
            </a:r>
            <a:r>
              <a:rPr lang="ru-RU" sz="2000" dirty="0" err="1"/>
              <a:t>сондай-ақ</a:t>
            </a:r>
            <a:r>
              <a:rPr lang="ru-RU" sz="2000" dirty="0"/>
              <a:t> осы </a:t>
            </a:r>
            <a:r>
              <a:rPr lang="ru-RU" sz="2000" dirty="0" err="1"/>
              <a:t>материалдарға</a:t>
            </a:r>
            <a:r>
              <a:rPr lang="ru-RU" sz="2000" dirty="0"/>
              <a:t> </a:t>
            </a:r>
            <a:r>
              <a:rPr lang="ru-RU" sz="2000" dirty="0" err="1"/>
              <a:t>қол</a:t>
            </a:r>
            <a:r>
              <a:rPr lang="ru-RU" sz="2000" dirty="0"/>
              <a:t> </a:t>
            </a:r>
            <a:r>
              <a:rPr lang="ru-RU" sz="2000" dirty="0" err="1"/>
              <a:t>жеткізуді</a:t>
            </a:r>
            <a:r>
              <a:rPr lang="ru-RU" sz="2000" dirty="0"/>
              <a:t> </a:t>
            </a:r>
            <a:r>
              <a:rPr lang="ru-RU" sz="2000" dirty="0" err="1"/>
              <a:t>ұйымдастыру</a:t>
            </a:r>
            <a:r>
              <a:rPr lang="ru-RU" sz="2000" dirty="0"/>
              <a:t> </a:t>
            </a:r>
            <a:r>
              <a:rPr lang="ru-RU" sz="2000" dirty="0" err="1"/>
              <a:t>міндеті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3</a:t>
            </a:r>
            <a:r>
              <a:rPr lang="ru-RU" sz="2000" dirty="0"/>
              <a:t>) </a:t>
            </a:r>
            <a:r>
              <a:rPr lang="ru-RU" sz="2000" dirty="0" err="1"/>
              <a:t>зерттеуді</a:t>
            </a:r>
            <a:r>
              <a:rPr lang="ru-RU" sz="2000" dirty="0"/>
              <a:t> </a:t>
            </a:r>
            <a:r>
              <a:rPr lang="ru-RU" sz="2000" dirty="0" err="1"/>
              <a:t>оңтайландыру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жаңа</a:t>
            </a:r>
            <a:r>
              <a:rPr lang="ru-RU" sz="2000" dirty="0"/>
              <a:t> </a:t>
            </a:r>
            <a:r>
              <a:rPr lang="ru-RU" sz="2000" dirty="0" err="1"/>
              <a:t>нәтижелер</a:t>
            </a:r>
            <a:r>
              <a:rPr lang="ru-RU" sz="2000" dirty="0"/>
              <a:t> </a:t>
            </a:r>
            <a:r>
              <a:rPr lang="ru-RU" sz="2000" dirty="0" err="1"/>
              <a:t>алу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материалды</a:t>
            </a:r>
            <a:r>
              <a:rPr lang="ru-RU" sz="2000" dirty="0"/>
              <a:t> </a:t>
            </a:r>
            <a:r>
              <a:rPr lang="ru-RU" sz="2000" dirty="0" err="1"/>
              <a:t>өңдеудің</a:t>
            </a:r>
            <a:r>
              <a:rPr lang="ru-RU" sz="2000" dirty="0"/>
              <a:t> </a:t>
            </a:r>
            <a:r>
              <a:rPr lang="ru-RU" sz="2000" dirty="0" err="1"/>
              <a:t>жаңа</a:t>
            </a:r>
            <a:r>
              <a:rPr lang="ru-RU" sz="2000" dirty="0"/>
              <a:t> </a:t>
            </a:r>
            <a:r>
              <a:rPr lang="ru-RU" sz="2000" dirty="0" err="1"/>
              <a:t>әдістерін</a:t>
            </a:r>
            <a:r>
              <a:rPr lang="ru-RU" sz="2000" dirty="0"/>
              <a:t> табу </a:t>
            </a:r>
            <a:r>
              <a:rPr lang="ru-RU" sz="2000" dirty="0" err="1"/>
              <a:t>міндеті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4</a:t>
            </a:r>
            <a:r>
              <a:rPr lang="ru-RU" sz="2000" dirty="0"/>
              <a:t>) </a:t>
            </a:r>
            <a:r>
              <a:rPr lang="ru-RU" sz="2000" dirty="0" err="1"/>
              <a:t>Үлкен</a:t>
            </a:r>
            <a:r>
              <a:rPr lang="ru-RU" sz="2000" dirty="0"/>
              <a:t> </a:t>
            </a:r>
            <a:r>
              <a:rPr lang="ru-RU" sz="2000" dirty="0" err="1"/>
              <a:t>көлемдегі</a:t>
            </a:r>
            <a:r>
              <a:rPr lang="ru-RU" sz="2000" dirty="0"/>
              <a:t> </a:t>
            </a:r>
            <a:r>
              <a:rPr lang="ru-RU" sz="2000" dirty="0" err="1"/>
              <a:t>материалға</a:t>
            </a:r>
            <a:r>
              <a:rPr lang="ru-RU" sz="2000" dirty="0"/>
              <a:t> </a:t>
            </a:r>
            <a:r>
              <a:rPr lang="ru-RU" sz="2000" dirty="0" err="1"/>
              <a:t>жүгіну</a:t>
            </a:r>
            <a:r>
              <a:rPr lang="ru-RU" sz="2000" dirty="0"/>
              <a:t> </a:t>
            </a:r>
            <a:r>
              <a:rPr lang="ru-RU" sz="2000" dirty="0" err="1"/>
              <a:t>есебінен</a:t>
            </a:r>
            <a:r>
              <a:rPr lang="ru-RU" sz="2000" dirty="0"/>
              <a:t> </a:t>
            </a:r>
            <a:r>
              <a:rPr lang="ru-RU" sz="2000" dirty="0" err="1"/>
              <a:t>зерттеу</a:t>
            </a:r>
            <a:r>
              <a:rPr lang="ru-RU" sz="2000" dirty="0"/>
              <a:t> </a:t>
            </a:r>
            <a:r>
              <a:rPr lang="ru-RU" sz="2000" dirty="0" err="1"/>
              <a:t>нәтижелерін</a:t>
            </a:r>
            <a:r>
              <a:rPr lang="ru-RU" sz="2000" dirty="0"/>
              <a:t> </a:t>
            </a:r>
            <a:r>
              <a:rPr lang="ru-RU" sz="2000" dirty="0" err="1"/>
              <a:t>верификациялау</a:t>
            </a:r>
            <a:r>
              <a:rPr lang="ru-RU" sz="2000" dirty="0"/>
              <a:t> </a:t>
            </a:r>
            <a:r>
              <a:rPr lang="ru-RU" sz="2000" dirty="0" err="1"/>
              <a:t>міндеті</a:t>
            </a:r>
            <a:r>
              <a:rPr lang="ru-RU" sz="2000" dirty="0"/>
              <a:t>. </a:t>
            </a:r>
            <a:r>
              <a:rPr lang="ru-RU" sz="2000" dirty="0" err="1"/>
              <a:t>Мысалы</a:t>
            </a:r>
            <a:r>
              <a:rPr lang="ru-RU" sz="2000" dirty="0"/>
              <a:t>, Е. и. Ярославцева </a:t>
            </a:r>
            <a:r>
              <a:rPr lang="ru-RU" sz="2000" dirty="0" err="1"/>
              <a:t>әмбебап</a:t>
            </a:r>
            <a:r>
              <a:rPr lang="ru-RU" sz="2000" dirty="0"/>
              <a:t> грамматика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табылатын</a:t>
            </a:r>
            <a:r>
              <a:rPr lang="ru-RU" sz="2000" dirty="0"/>
              <a:t> "</a:t>
            </a:r>
            <a:r>
              <a:rPr lang="ru-RU" sz="2000" dirty="0" err="1"/>
              <a:t>әлем</a:t>
            </a:r>
            <a:r>
              <a:rPr lang="ru-RU" sz="2000" dirty="0"/>
              <a:t> </a:t>
            </a:r>
            <a:r>
              <a:rPr lang="ru-RU" sz="2000" dirty="0" err="1"/>
              <a:t>тілдері</a:t>
            </a:r>
            <a:r>
              <a:rPr lang="ru-RU" sz="2000" dirty="0"/>
              <a:t>" </a:t>
            </a:r>
            <a:r>
              <a:rPr lang="ru-RU" sz="2000" dirty="0" err="1"/>
              <a:t>компьютерлік</a:t>
            </a:r>
            <a:r>
              <a:rPr lang="ru-RU" sz="2000" dirty="0"/>
              <a:t> </a:t>
            </a:r>
            <a:r>
              <a:rPr lang="ru-RU" sz="2000" dirty="0" err="1"/>
              <a:t>дерекқорын</a:t>
            </a:r>
            <a:r>
              <a:rPr lang="ru-RU" sz="2000" dirty="0"/>
              <a:t> </a:t>
            </a:r>
            <a:r>
              <a:rPr lang="ru-RU" sz="2000" dirty="0" err="1"/>
              <a:t>тілдердің</a:t>
            </a:r>
            <a:r>
              <a:rPr lang="ru-RU" sz="2000" dirty="0"/>
              <a:t> </a:t>
            </a:r>
            <a:r>
              <a:rPr lang="ru-RU" sz="2000" dirty="0" err="1"/>
              <a:t>типологиялық</a:t>
            </a:r>
            <a:r>
              <a:rPr lang="ru-RU" sz="2000" dirty="0"/>
              <a:t> </a:t>
            </a:r>
            <a:r>
              <a:rPr lang="ru-RU" sz="2000" dirty="0" err="1"/>
              <a:t>жақындығы</a:t>
            </a:r>
            <a:r>
              <a:rPr lang="ru-RU" sz="2000" dirty="0"/>
              <a:t> </a:t>
            </a:r>
            <a:r>
              <a:rPr lang="ru-RU" sz="2000" dirty="0" err="1"/>
              <a:t>туралы</a:t>
            </a:r>
            <a:r>
              <a:rPr lang="ru-RU" sz="2000" dirty="0"/>
              <a:t> </a:t>
            </a:r>
            <a:r>
              <a:rPr lang="ru-RU" sz="2000" dirty="0" err="1"/>
              <a:t>гипотезаларды</a:t>
            </a:r>
            <a:r>
              <a:rPr lang="ru-RU" sz="2000" dirty="0"/>
              <a:t> </a:t>
            </a:r>
            <a:r>
              <a:rPr lang="ru-RU" sz="2000" dirty="0" err="1"/>
              <a:t>тексеру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лингвистикалық</a:t>
            </a:r>
            <a:r>
              <a:rPr lang="ru-RU" sz="2000" dirty="0"/>
              <a:t> </a:t>
            </a:r>
            <a:r>
              <a:rPr lang="ru-RU" sz="2000" dirty="0" err="1"/>
              <a:t>типологияда</a:t>
            </a:r>
            <a:r>
              <a:rPr lang="ru-RU" sz="2000" dirty="0"/>
              <a:t> </a:t>
            </a:r>
            <a:r>
              <a:rPr lang="ru-RU" sz="2000" dirty="0" err="1"/>
              <a:t>қолдануға</a:t>
            </a:r>
            <a:r>
              <a:rPr lang="ru-RU" sz="2000" dirty="0"/>
              <a:t> </a:t>
            </a:r>
            <a:r>
              <a:rPr lang="ru-RU" sz="2000" dirty="0" err="1"/>
              <a:t>болатындығын</a:t>
            </a:r>
            <a:r>
              <a:rPr lang="ru-RU" sz="2000" dirty="0"/>
              <a:t> </a:t>
            </a:r>
            <a:r>
              <a:rPr lang="ru-RU" sz="2000" dirty="0" err="1"/>
              <a:t>айтады</a:t>
            </a:r>
            <a:r>
              <a:rPr lang="ru-RU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18906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10896"/>
            <a:ext cx="9601200" cy="720213"/>
          </a:xfrm>
        </p:spPr>
        <p:txBody>
          <a:bodyPr/>
          <a:lstStyle/>
          <a:p>
            <a:pPr algn="ctr"/>
            <a:r>
              <a:rPr lang="kk-KZ" sz="3600" dirty="0" smtClean="0"/>
              <a:t>Терминологиялық деректер қорының түрлері</a:t>
            </a:r>
            <a:endParaRPr lang="en-US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10643616" cy="4382729"/>
          </a:xfrm>
        </p:spPr>
        <p:txBody>
          <a:bodyPr/>
          <a:lstStyle/>
          <a:p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уақытта</a:t>
            </a:r>
            <a:r>
              <a:rPr lang="ru-RU" dirty="0"/>
              <a:t> лингвистика </a:t>
            </a:r>
            <a:r>
              <a:rPr lang="ru-RU" dirty="0" err="1"/>
              <a:t>саласындағы</a:t>
            </a:r>
            <a:r>
              <a:rPr lang="ru-RU" dirty="0"/>
              <a:t> осы </a:t>
            </a:r>
            <a:r>
              <a:rPr lang="ru-RU" dirty="0" err="1"/>
              <a:t>технологияның</a:t>
            </a:r>
            <a:r>
              <a:rPr lang="ru-RU" dirty="0"/>
              <a:t> даму </a:t>
            </a:r>
            <a:r>
              <a:rPr lang="ru-RU" dirty="0" err="1"/>
              <a:t>кезеңінде</a:t>
            </a:r>
            <a:r>
              <a:rPr lang="ru-RU" dirty="0"/>
              <a:t> </a:t>
            </a:r>
            <a:r>
              <a:rPr lang="ru-RU" dirty="0" err="1"/>
              <a:t>мәліметтер</a:t>
            </a:r>
            <a:r>
              <a:rPr lang="ru-RU" dirty="0"/>
              <a:t> </a:t>
            </a:r>
            <a:r>
              <a:rPr lang="ru-RU" dirty="0" err="1"/>
              <a:t>базасының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түрі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айтуға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 smtClean="0"/>
              <a:t>:</a:t>
            </a:r>
          </a:p>
          <a:p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мәтінді</a:t>
            </a:r>
            <a:r>
              <a:rPr lang="ru-RU" dirty="0"/>
              <a:t> </a:t>
            </a:r>
            <a:r>
              <a:rPr lang="ru-RU" dirty="0" err="1"/>
              <a:t>базалар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 да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дискурсивті</a:t>
            </a:r>
            <a:r>
              <a:rPr lang="ru-RU" dirty="0"/>
              <a:t> </a:t>
            </a:r>
            <a:r>
              <a:rPr lang="ru-RU" dirty="0" err="1"/>
              <a:t>салаға</a:t>
            </a:r>
            <a:r>
              <a:rPr lang="ru-RU" dirty="0"/>
              <a:t> </a:t>
            </a:r>
            <a:r>
              <a:rPr lang="ru-RU" dirty="0" err="1"/>
              <a:t>қатысты</a:t>
            </a:r>
            <a:r>
              <a:rPr lang="ru-RU" dirty="0"/>
              <a:t> </a:t>
            </a:r>
            <a:r>
              <a:rPr lang="ru-RU" dirty="0" err="1"/>
              <a:t>тұтас</a:t>
            </a:r>
            <a:r>
              <a:rPr lang="ru-RU" dirty="0"/>
              <a:t> </a:t>
            </a:r>
            <a:r>
              <a:rPr lang="ru-RU" dirty="0" err="1"/>
              <a:t>мәтіндер</a:t>
            </a:r>
            <a:r>
              <a:rPr lang="ru-RU" dirty="0"/>
              <a:t> </a:t>
            </a:r>
            <a:r>
              <a:rPr lang="ru-RU" dirty="0" err="1"/>
              <a:t>ұсынылған</a:t>
            </a:r>
            <a:r>
              <a:rPr lang="ru-RU" dirty="0"/>
              <a:t> </a:t>
            </a:r>
            <a:r>
              <a:rPr lang="ru-RU" dirty="0" err="1"/>
              <a:t>құжаттық</a:t>
            </a:r>
            <a:r>
              <a:rPr lang="ru-RU" dirty="0"/>
              <a:t> ДБ-</a:t>
            </a:r>
            <a:r>
              <a:rPr lang="ru-RU" dirty="0" err="1"/>
              <a:t>ны</a:t>
            </a:r>
            <a:r>
              <a:rPr lang="ru-RU" dirty="0"/>
              <a:t> </a:t>
            </a:r>
            <a:r>
              <a:rPr lang="ru-RU" dirty="0" err="1"/>
              <a:t>білдіреді</a:t>
            </a:r>
            <a:r>
              <a:rPr lang="ru-RU" dirty="0"/>
              <a:t>. </a:t>
            </a:r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ресурстың</a:t>
            </a:r>
            <a:r>
              <a:rPr lang="ru-RU" dirty="0"/>
              <a:t> </a:t>
            </a:r>
            <a:r>
              <a:rPr lang="ru-RU" dirty="0" err="1"/>
              <a:t>мысалы</a:t>
            </a:r>
            <a:r>
              <a:rPr lang="ru-RU" dirty="0"/>
              <a:t> "</a:t>
            </a:r>
            <a:r>
              <a:rPr lang="ru-RU" dirty="0" err="1"/>
              <a:t>Ортаобиялық</a:t>
            </a:r>
            <a:r>
              <a:rPr lang="ru-RU" dirty="0"/>
              <a:t> фольклор" ДБ бола </a:t>
            </a:r>
            <a:r>
              <a:rPr lang="ru-RU" dirty="0" err="1"/>
              <a:t>алады</a:t>
            </a:r>
            <a:r>
              <a:rPr lang="ru-RU" dirty="0"/>
              <a:t> (</a:t>
            </a:r>
            <a:r>
              <a:rPr lang="en-US" dirty="0"/>
              <a:t>http://mion.tsu.ru/song), "</a:t>
            </a:r>
            <a:r>
              <a:rPr lang="ru-RU" dirty="0" err="1"/>
              <a:t>қоғамдық</a:t>
            </a:r>
            <a:r>
              <a:rPr lang="ru-RU" dirty="0"/>
              <a:t> </a:t>
            </a:r>
            <a:r>
              <a:rPr lang="ru-RU" dirty="0" err="1"/>
              <a:t>ғылымдардағы</a:t>
            </a:r>
            <a:r>
              <a:rPr lang="ru-RU" dirty="0"/>
              <a:t> </a:t>
            </a:r>
            <a:r>
              <a:rPr lang="ru-RU" dirty="0" err="1"/>
              <a:t>өңіраралық</a:t>
            </a:r>
            <a:r>
              <a:rPr lang="ru-RU" dirty="0"/>
              <a:t> </a:t>
            </a:r>
            <a:r>
              <a:rPr lang="ru-RU" dirty="0" err="1"/>
              <a:t>зерттеулер"ақпараттық</a:t>
            </a:r>
            <a:r>
              <a:rPr lang="ru-RU" dirty="0"/>
              <a:t> </a:t>
            </a:r>
            <a:r>
              <a:rPr lang="ru-RU" dirty="0" err="1"/>
              <a:t>жүйесін</a:t>
            </a:r>
            <a:r>
              <a:rPr lang="ru-RU" dirty="0"/>
              <a:t> </a:t>
            </a:r>
            <a:r>
              <a:rPr lang="ru-RU" dirty="0" err="1"/>
              <a:t>дамыту</a:t>
            </a:r>
            <a:r>
              <a:rPr lang="ru-RU" dirty="0"/>
              <a:t> </a:t>
            </a:r>
            <a:r>
              <a:rPr lang="ru-RU" dirty="0" err="1"/>
              <a:t>шеңберінде</a:t>
            </a:r>
            <a:r>
              <a:rPr lang="ru-RU" dirty="0"/>
              <a:t> </a:t>
            </a:r>
            <a:r>
              <a:rPr lang="ru-RU" dirty="0" err="1"/>
              <a:t>құрылған</a:t>
            </a:r>
            <a:r>
              <a:rPr lang="ru-RU" dirty="0" smtClean="0"/>
              <a:t>;</a:t>
            </a:r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деректер</a:t>
            </a:r>
            <a:r>
              <a:rPr lang="ru-RU" dirty="0"/>
              <a:t> </a:t>
            </a:r>
            <a:r>
              <a:rPr lang="ru-RU" dirty="0" err="1"/>
              <a:t>базасының</a:t>
            </a:r>
            <a:r>
              <a:rPr lang="ru-RU" dirty="0"/>
              <a:t> </a:t>
            </a:r>
            <a:r>
              <a:rPr lang="ru-RU" dirty="0" err="1"/>
              <a:t>өзі</a:t>
            </a:r>
            <a:r>
              <a:rPr lang="ru-RU" dirty="0"/>
              <a:t> </a:t>
            </a:r>
            <a:r>
              <a:rPr lang="ru-RU" dirty="0" err="1"/>
              <a:t>фактографиялық</a:t>
            </a:r>
            <a:r>
              <a:rPr lang="ru-RU" dirty="0"/>
              <a:t> </a:t>
            </a:r>
            <a:r>
              <a:rPr lang="ru-RU" dirty="0" err="1"/>
              <a:t>типтегі</a:t>
            </a:r>
            <a:r>
              <a:rPr lang="ru-RU" dirty="0"/>
              <a:t> </a:t>
            </a:r>
            <a:r>
              <a:rPr lang="ru-RU" dirty="0" err="1"/>
              <a:t>Ақпараттық</a:t>
            </a:r>
            <a:r>
              <a:rPr lang="ru-RU" dirty="0"/>
              <a:t> </a:t>
            </a:r>
            <a:r>
              <a:rPr lang="ru-RU" dirty="0" err="1"/>
              <a:t>жүйелер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лингвистикалық</a:t>
            </a:r>
            <a:r>
              <a:rPr lang="ru-RU" dirty="0"/>
              <a:t> </a:t>
            </a:r>
            <a:r>
              <a:rPr lang="ru-RU" dirty="0" err="1"/>
              <a:t>бірліктер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құрылымдалған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қамтиды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10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Терминологияның</a:t>
            </a:r>
            <a:r>
              <a:rPr lang="ru-RU" dirty="0"/>
              <a:t> </a:t>
            </a:r>
            <a:r>
              <a:rPr lang="ru-RU" dirty="0" err="1"/>
              <a:t>мәліметтер</a:t>
            </a:r>
            <a:r>
              <a:rPr lang="ru-RU" dirty="0"/>
              <a:t> </a:t>
            </a:r>
            <a:r>
              <a:rPr lang="ru-RU" dirty="0" err="1"/>
              <a:t>базасы-бұл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тілдерге</a:t>
            </a:r>
            <a:r>
              <a:rPr lang="ru-RU" dirty="0"/>
              <a:t> </a:t>
            </a:r>
            <a:r>
              <a:rPr lang="ru-RU" dirty="0" err="1"/>
              <a:t>тиісті</a:t>
            </a:r>
            <a:r>
              <a:rPr lang="ru-RU" dirty="0"/>
              <a:t> </a:t>
            </a:r>
            <a:r>
              <a:rPr lang="ru-RU" dirty="0" err="1"/>
              <a:t>аудармасы</a:t>
            </a:r>
            <a:r>
              <a:rPr lang="ru-RU" dirty="0"/>
              <a:t> бар </a:t>
            </a:r>
            <a:r>
              <a:rPr lang="ru-RU" dirty="0" err="1"/>
              <a:t>терминдер</a:t>
            </a:r>
            <a:r>
              <a:rPr lang="ru-RU" dirty="0"/>
              <a:t> </a:t>
            </a:r>
            <a:r>
              <a:rPr lang="ru-RU" dirty="0" err="1"/>
              <a:t>жиынтығы</a:t>
            </a:r>
            <a:r>
              <a:rPr lang="ru-RU" dirty="0"/>
              <a:t>. </a:t>
            </a:r>
            <a:r>
              <a:rPr lang="ru-RU" dirty="0" err="1"/>
              <a:t>Деректер</a:t>
            </a:r>
            <a:r>
              <a:rPr lang="ru-RU" dirty="0"/>
              <a:t> </a:t>
            </a:r>
            <a:r>
              <a:rPr lang="ru-RU" dirty="0" err="1"/>
              <a:t>базасы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бағытты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жазбалары</a:t>
            </a:r>
            <a:r>
              <a:rPr lang="ru-RU" dirty="0"/>
              <a:t> тек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тілден</a:t>
            </a:r>
            <a:r>
              <a:rPr lang="ru-RU" dirty="0"/>
              <a:t> </a:t>
            </a: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тілге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бағытты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істейді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тіл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терминдердің</a:t>
            </a:r>
            <a:r>
              <a:rPr lang="ru-RU" dirty="0"/>
              <a:t> </a:t>
            </a:r>
            <a:r>
              <a:rPr lang="ru-RU" dirty="0" err="1"/>
              <a:t>бір-біріне</a:t>
            </a:r>
            <a:r>
              <a:rPr lang="ru-RU" dirty="0"/>
              <a:t> </a:t>
            </a:r>
            <a:r>
              <a:rPr lang="ru-RU" dirty="0" err="1"/>
              <a:t>ауысуына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/>
              <a:t>. </a:t>
            </a:r>
            <a:r>
              <a:rPr lang="en-US" dirty="0" err="1"/>
              <a:t>Wordpress</a:t>
            </a:r>
            <a:r>
              <a:rPr lang="en-US" dirty="0"/>
              <a:t> Translator </a:t>
            </a:r>
            <a:r>
              <a:rPr lang="ru-RU" dirty="0" err="1"/>
              <a:t>дерекқорлары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тілді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бағытты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: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терминдер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бағытта</a:t>
            </a:r>
            <a:r>
              <a:rPr lang="ru-RU" dirty="0"/>
              <a:t> да </a:t>
            </a:r>
            <a:r>
              <a:rPr lang="ru-RU" dirty="0" err="1"/>
              <a:t>аударылып</a:t>
            </a:r>
            <a:r>
              <a:rPr lang="ru-RU" dirty="0"/>
              <a:t> </a:t>
            </a:r>
            <a:r>
              <a:rPr lang="ru-RU" dirty="0" err="1"/>
              <a:t>қана</a:t>
            </a:r>
            <a:r>
              <a:rPr lang="ru-RU" dirty="0"/>
              <a:t> </a:t>
            </a:r>
            <a:r>
              <a:rPr lang="ru-RU" dirty="0" err="1"/>
              <a:t>қоймай</a:t>
            </a:r>
            <a:r>
              <a:rPr lang="ru-RU" dirty="0"/>
              <a:t>, </a:t>
            </a:r>
            <a:r>
              <a:rPr lang="ru-RU" dirty="0" err="1"/>
              <a:t>бір</a:t>
            </a:r>
            <a:r>
              <a:rPr lang="ru-RU" dirty="0"/>
              <a:t> термин </a:t>
            </a:r>
            <a:r>
              <a:rPr lang="ru-RU" dirty="0" err="1"/>
              <a:t>кез-келген</a:t>
            </a:r>
            <a:r>
              <a:rPr lang="ru-RU" dirty="0"/>
              <a:t> </a:t>
            </a:r>
            <a:r>
              <a:rPr lang="ru-RU" dirty="0" err="1"/>
              <a:t>тілде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аудармаға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дегенді</a:t>
            </a:r>
            <a:r>
              <a:rPr lang="ru-RU" dirty="0"/>
              <a:t> </a:t>
            </a:r>
            <a:r>
              <a:rPr lang="ru-RU" dirty="0" err="1"/>
              <a:t>білдіреді</a:t>
            </a:r>
            <a:r>
              <a:rPr lang="ru-RU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55964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BC9891-6751-47AC-8441-AE5A5C59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776" y="444114"/>
            <a:ext cx="4644000" cy="1341602"/>
          </a:xfrm>
        </p:spPr>
        <p:txBody>
          <a:bodyPr rtlCol="0">
            <a:noAutofit/>
          </a:bodyPr>
          <a:lstStyle/>
          <a:p>
            <a:pPr rtl="0"/>
            <a:r>
              <a:rPr lang="ru-RU" sz="3500" smtClean="0"/>
              <a:t>Сұрақтар</a:t>
            </a:r>
            <a:r>
              <a:rPr lang="ru-RU" sz="3500" smtClean="0"/>
              <a:t>? </a:t>
            </a:r>
            <a:endParaRPr lang="ru-RU" sz="35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903E92E-7C10-4FDF-B7B0-BF5A5A7DC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043" y="2139709"/>
            <a:ext cx="5469466" cy="1962082"/>
          </a:xfrm>
        </p:spPr>
        <p:txBody>
          <a:bodyPr rtlCol="0"/>
          <a:lstStyle/>
          <a:p>
            <a:pPr marL="0" indent="0">
              <a:buNone/>
            </a:pPr>
            <a:r>
              <a:rPr lang="ru-RU" dirty="0"/>
              <a:t>...</a:t>
            </a:r>
          </a:p>
          <a:p>
            <a:endParaRPr lang="ru-RU" dirty="0"/>
          </a:p>
        </p:txBody>
      </p:sp>
      <p:sp>
        <p:nvSpPr>
          <p:cNvPr id="4" name="Текст 3">
            <a:extLst>
              <a:ext uri="{FF2B5EF4-FFF2-40B4-BE49-F238E27FC236}">
                <a16:creationId xmlns:a16="http://schemas.microsoft.com/office/drawing/2014/main" xmlns="" id="{5F0C8121-738F-4674-914D-B3EE5ED89F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endParaRPr lang="ru-RU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13365"/>
      </p:ext>
    </p:extLst>
  </p:cSld>
  <p:clrMapOvr>
    <a:masterClrMapping/>
  </p:clrMapOvr>
</p:sld>
</file>

<file path=ppt/theme/theme1.xml><?xml version="1.0" encoding="utf-8"?>
<a:theme xmlns:a="http://schemas.openxmlformats.org/drawingml/2006/main" name="tf22874644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_30307872_TF22874644" id="{93FE1A9D-736E-40CB-B67C-057CF5914018}" vid="{87467582-AE40-484C-8492-F76A7EBDCB0E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8E1E7B-2E87-4FF3-8F3F-2C35BCD32914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fb0879af-3eba-417a-a55a-ffe6dcd6ca77"/>
    <ds:schemaRef ds:uri="6dc4bcd6-49db-4c07-9060-8acfc67cef9f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3C31DB6-321D-4487-B0E2-6DD8623328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85ACAB-C996-4B2F-9E78-9D032D37D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tf22874644</Template>
  <TotalTime>0</TotalTime>
  <Words>441</Words>
  <Application>Microsoft Office PowerPoint</Application>
  <PresentationFormat>Произвольный</PresentationFormat>
  <Paragraphs>25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tf22874644</vt:lpstr>
      <vt:lpstr>Тілдік ресурстар</vt:lpstr>
      <vt:lpstr>Терминологиялық деректер базасы тілдік ресурс ретінде </vt:lpstr>
      <vt:lpstr>Презентация PowerPoint</vt:lpstr>
      <vt:lpstr>Терминологиялық деректер қорының түрлері</vt:lpstr>
      <vt:lpstr>Презентация PowerPoint</vt:lpstr>
      <vt:lpstr>Сұрақтар?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2020-07-06T05:37:12Z</dcterms:created>
  <dcterms:modified xsi:type="dcterms:W3CDTF">2021-11-05T11:47:10Z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